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8"/>
  </p:notesMasterIdLst>
  <p:sldIdLst>
    <p:sldId id="257" r:id="rId2"/>
    <p:sldId id="293" r:id="rId3"/>
    <p:sldId id="292" r:id="rId4"/>
    <p:sldId id="262" r:id="rId5"/>
    <p:sldId id="258" r:id="rId6"/>
    <p:sldId id="294" r:id="rId7"/>
    <p:sldId id="264" r:id="rId8"/>
    <p:sldId id="263" r:id="rId9"/>
    <p:sldId id="265" r:id="rId10"/>
    <p:sldId id="259" r:id="rId11"/>
    <p:sldId id="260" r:id="rId12"/>
    <p:sldId id="266" r:id="rId13"/>
    <p:sldId id="270" r:id="rId14"/>
    <p:sldId id="299" r:id="rId15"/>
    <p:sldId id="300" r:id="rId16"/>
    <p:sldId id="267" r:id="rId17"/>
    <p:sldId id="268" r:id="rId18"/>
    <p:sldId id="261" r:id="rId19"/>
    <p:sldId id="274" r:id="rId20"/>
    <p:sldId id="275" r:id="rId21"/>
    <p:sldId id="303" r:id="rId22"/>
    <p:sldId id="277" r:id="rId23"/>
    <p:sldId id="316" r:id="rId24"/>
    <p:sldId id="280" r:id="rId25"/>
    <p:sldId id="281" r:id="rId26"/>
    <p:sldId id="282" r:id="rId27"/>
    <p:sldId id="284" r:id="rId28"/>
    <p:sldId id="285" r:id="rId29"/>
    <p:sldId id="304" r:id="rId30"/>
    <p:sldId id="306" r:id="rId31"/>
    <p:sldId id="307" r:id="rId32"/>
    <p:sldId id="308" r:id="rId33"/>
    <p:sldId id="309" r:id="rId34"/>
    <p:sldId id="305" r:id="rId35"/>
    <p:sldId id="311" r:id="rId36"/>
    <p:sldId id="286" r:id="rId37"/>
    <p:sldId id="287" r:id="rId38"/>
    <p:sldId id="283" r:id="rId39"/>
    <p:sldId id="312" r:id="rId40"/>
    <p:sldId id="288" r:id="rId41"/>
    <p:sldId id="313" r:id="rId42"/>
    <p:sldId id="314" r:id="rId43"/>
    <p:sldId id="289" r:id="rId44"/>
    <p:sldId id="315" r:id="rId45"/>
    <p:sldId id="290" r:id="rId46"/>
    <p:sldId id="291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F98D442-A24E-A14C-8F77-40A4F9D3C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D0674CD5-8A3F-8940-8EE7-086A28D25DCA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MS PGothic" charset="0"/>
              </a:rPr>
              <a:t>In children with foramen of megendi and lushka block, spinal thecal sac still is bathed in CSF.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MS PGothic" charset="0"/>
              </a:rPr>
              <a:t> choroid plexectomy does not releieve hydrocephalus.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8DE2-7638-274E-8C63-0FB9CB2F15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BEAB2-6C0C-0546-97D7-A7EA311DF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67A80-8516-C24A-A6E7-F0CB87F7D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9418-29B5-7443-9318-A6AD2C0165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1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B9D3-5639-4845-B695-FC63377F2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27C40-D961-184F-A15C-27B3A40DE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F851E-0E13-134C-B2D6-C3B91BD04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088EA-D30B-6147-AAA9-7CAE1F4F83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9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C8AAE-581F-A748-B886-5F73442DB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7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B321E-8947-434B-96D6-AC8CD2862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30D11-094B-0648-8BE6-DC9F873BB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08/08/2009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A064F98-2C1F-5B43-B14A-F9C37A554CA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8229600" cy="1371600"/>
          </a:xfrm>
        </p:spPr>
        <p:txBody>
          <a:bodyPr/>
          <a:lstStyle/>
          <a:p>
            <a:r>
              <a:rPr lang="en-US" sz="3200" dirty="0" smtClean="0">
                <a:latin typeface="Tahoma" charset="0"/>
                <a:ea typeface="MS PGothic" charset="0"/>
              </a:rPr>
              <a:t>PHYSIOLOGY OF CSF AND PATHOPHYSIOLOGY OF HYDROCEPHALUS </a:t>
            </a:r>
            <a:endParaRPr lang="en-US" sz="3200" dirty="0">
              <a:latin typeface="Tahoma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Quantitative dynamics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Daily secretion: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Total CSF volume: 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MS PGothic" charset="0"/>
              </a:rPr>
              <a:t>Ventricular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MS PGothic" charset="0"/>
              </a:rPr>
              <a:t>Cisternal 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MS PGothic" charset="0"/>
              </a:rPr>
              <a:t>Spinal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Techniques of CSF analysis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Lumber puncture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Cisternal puncture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Ventricular puncture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Lumber puncture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b="1" dirty="0" smtClean="0">
                <a:ea typeface="+mn-ea"/>
                <a:cs typeface="+mn-cs"/>
              </a:rPr>
              <a:t>Diagnostic indications: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Infective pathology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Inflammatory pathology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 smtClean="0">
                <a:ea typeface="ＭＳ Ｐゴシック" charset="0"/>
              </a:rPr>
              <a:t>Subarachanoid</a:t>
            </a:r>
            <a:r>
              <a:rPr lang="en-US" dirty="0" smtClean="0">
                <a:ea typeface="ＭＳ Ｐゴシック" charset="0"/>
              </a:rPr>
              <a:t> hemorrhage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Malignancy and spread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Pressure recordings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 smtClean="0">
                <a:ea typeface="ＭＳ Ｐゴシック" charset="0"/>
              </a:rPr>
              <a:t>Cisternography</a:t>
            </a:r>
            <a:r>
              <a:rPr lang="en-US" dirty="0" smtClean="0">
                <a:ea typeface="ＭＳ Ｐゴシック" charset="0"/>
              </a:rPr>
              <a:t>, </a:t>
            </a:r>
            <a:r>
              <a:rPr lang="en-US" dirty="0" err="1" smtClean="0">
                <a:ea typeface="ＭＳ Ｐゴシック" charset="0"/>
              </a:rPr>
              <a:t>myelography</a:t>
            </a:r>
            <a:r>
              <a:rPr lang="en-US" dirty="0" smtClean="0">
                <a:ea typeface="ＭＳ Ｐゴシック" charset="0"/>
              </a:rPr>
              <a:t>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b="1" dirty="0" smtClean="0">
                <a:ea typeface="+mn-ea"/>
                <a:cs typeface="+mn-cs"/>
              </a:rPr>
              <a:t>Therapeutic indications: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CSF drainage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Drug delivery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Contraindications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b="1" dirty="0" smtClean="0">
                <a:ea typeface="+mn-ea"/>
                <a:cs typeface="+mn-cs"/>
              </a:rPr>
              <a:t>Absolute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Posterior </a:t>
            </a:r>
            <a:r>
              <a:rPr lang="en-US" dirty="0" err="1" smtClean="0">
                <a:ea typeface="ＭＳ Ｐゴシック" charset="0"/>
              </a:rPr>
              <a:t>fossa</a:t>
            </a:r>
            <a:r>
              <a:rPr lang="en-US" dirty="0" smtClean="0">
                <a:ea typeface="ＭＳ Ｐゴシック" charset="0"/>
              </a:rPr>
              <a:t> mass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 smtClean="0">
                <a:ea typeface="ＭＳ Ｐゴシック" charset="0"/>
              </a:rPr>
              <a:t>Coagulopahty</a:t>
            </a:r>
            <a:r>
              <a:rPr lang="en-US" dirty="0" smtClean="0">
                <a:ea typeface="ＭＳ Ｐゴシック" charset="0"/>
              </a:rPr>
              <a:t>, blood </a:t>
            </a:r>
            <a:r>
              <a:rPr lang="en-US" dirty="0" err="1" smtClean="0">
                <a:ea typeface="ＭＳ Ｐゴシック" charset="0"/>
              </a:rPr>
              <a:t>dyscrasias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Known spinal AVM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b="1" dirty="0" smtClean="0">
                <a:ea typeface="+mn-ea"/>
                <a:cs typeface="+mn-cs"/>
              </a:rPr>
              <a:t>Relative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Raised ICT (guarded LP)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Local infection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Technique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Positioning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Cleaning and draping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Puncture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CSF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Complications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Post LP headaches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Hematoma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Infection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Neural injury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Iatrogenic </a:t>
            </a:r>
            <a:r>
              <a:rPr lang="en-US" sz="2400" dirty="0" err="1" smtClean="0">
                <a:ea typeface="+mn-ea"/>
                <a:cs typeface="+mn-cs"/>
              </a:rPr>
              <a:t>dermoids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Other methods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Cisternal puncture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Lateral cervical puncture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Ventricular puncture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Ventriculostomy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Dandy`s point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Keen`s point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Frazier`s point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Kocher`s point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Analysis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600200"/>
          <a:ext cx="6096000" cy="380111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Glucose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60-90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≥ 0.66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Proteins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35mg/dl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0.005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globulins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10-50 mg/L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RBC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0-1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WBC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0-1 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Lactate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flipH="1" flipV="1">
            <a:off x="8686800" y="6096000"/>
            <a:ext cx="152400" cy="15240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Diagnostic characteristics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305800" cy="3736975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Type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Sugar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Cells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Lactate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Bacterial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Very 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Neutrophils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Increased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Fungal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L/N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Viral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Normal to 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L/N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Aseptic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Normal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Neutrophils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Normal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Post operative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Normal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Neutrophils (≥1000)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Introduction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Dynamic component of CNS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Invaluable tool to diagnosis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Physiological reservoir of human proteome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Reflects the physiologic state of  CNS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Hydrocephalus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Definition</a:t>
            </a:r>
          </a:p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Imbalance between production and absorption of CSF leading to accumulation of fluid in the ventricular system leading to elevation of intracranial pressure.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Epidemiology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Infantile HCP: 3-4 per 1000 LB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As a single congenital disorder: 0.9-1.5 per 1000 live births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Associated with SD: 1.3-2.9 per 1000 LB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Classification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Communicating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AKA </a:t>
            </a:r>
            <a:r>
              <a:rPr lang="en-US" dirty="0" err="1" smtClean="0">
                <a:ea typeface="ＭＳ Ｐゴシック" charset="0"/>
              </a:rPr>
              <a:t>extraventricular</a:t>
            </a:r>
            <a:r>
              <a:rPr lang="en-US" dirty="0" smtClean="0">
                <a:ea typeface="ＭＳ Ｐゴシック" charset="0"/>
              </a:rPr>
              <a:t>,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Noncommunicating</a:t>
            </a:r>
            <a:endParaRPr lang="en-US" sz="2400" dirty="0" smtClean="0">
              <a:ea typeface="+mn-ea"/>
              <a:cs typeface="+mn-cs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AKA obstructive 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err="1" smtClean="0">
                <a:ea typeface="ＭＳ Ｐゴシック" charset="0"/>
              </a:rPr>
              <a:t>Triventricular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Biventricular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cs typeface="+mn-cs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708660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Pathogenesis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Obstruction of CSF pathways leading to decreased absorption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Increased production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Increased venous pressure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Increased production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Choroid plexus </a:t>
            </a:r>
            <a:r>
              <a:rPr lang="en-US" sz="2400" dirty="0" err="1" smtClean="0">
                <a:ea typeface="+mn-ea"/>
                <a:cs typeface="+mn-cs"/>
              </a:rPr>
              <a:t>papilloma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Decreased absorption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Due to anatomical block in the pathways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Block at arachanoid granulations level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Increased venous pressure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Evidence with this theory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VOGM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Experimental studies in animals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Evidence against this theory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Ligation of various sinuses doesn</a:t>
            </a:r>
            <a:r>
              <a:rPr lang="ja-JP" altLang="en-US">
                <a:latin typeface="Tahoma" charset="0"/>
                <a:ea typeface="MS PGothic" charset="0"/>
              </a:rPr>
              <a:t>’</a:t>
            </a:r>
            <a:r>
              <a:rPr lang="en-US" altLang="ja-JP">
                <a:latin typeface="Tahoma" charset="0"/>
                <a:ea typeface="MS PGothic" charset="0"/>
              </a:rPr>
              <a:t>t cause HCP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Experimental studies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Pathology of hydrocephalus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Atrophy of white matter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Spongy edema of  brain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Fibrosis of choroid plexuses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Stretching and denuding of ependyma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Fenestration of septum pellucidum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Thinning of interhemispheric commisures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Acute HCP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Cerebral, IV or </a:t>
            </a:r>
            <a:r>
              <a:rPr lang="en-US" sz="2400" dirty="0" err="1" smtClean="0">
                <a:ea typeface="+mn-ea"/>
                <a:cs typeface="+mn-cs"/>
              </a:rPr>
              <a:t>cerebellar</a:t>
            </a:r>
            <a:r>
              <a:rPr lang="en-US" sz="2400" dirty="0" smtClean="0">
                <a:ea typeface="+mn-ea"/>
                <a:cs typeface="+mn-cs"/>
              </a:rPr>
              <a:t> hematoma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Paraventricular</a:t>
            </a:r>
            <a:r>
              <a:rPr lang="en-US" sz="2400" dirty="0" smtClean="0">
                <a:ea typeface="+mn-ea"/>
                <a:cs typeface="+mn-cs"/>
              </a:rPr>
              <a:t> tumors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Gunshots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Subarachanoid</a:t>
            </a:r>
            <a:r>
              <a:rPr lang="en-US" sz="2400" dirty="0" smtClean="0">
                <a:ea typeface="+mn-ea"/>
                <a:cs typeface="+mn-cs"/>
              </a:rPr>
              <a:t> hemorrhage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Acute head injuries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Shunt malfunction.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Historical account 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Hippocrates described fluid in brain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Galen described ventricles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Vesalius showed the anatomy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Megendi performed first cisternal puncture in animals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Quinke performed first LP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Dandy was credited first ventricular puncture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MS PGothic" charset="0"/>
              </a:rPr>
              <a:t>Quekensted did first cisternal puncture in humans.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Progression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b="1" dirty="0" smtClean="0">
                <a:ea typeface="+mn-ea"/>
                <a:cs typeface="+mn-cs"/>
              </a:rPr>
              <a:t>Ventricular dilatation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Occipital and frontal horns f/b </a:t>
            </a:r>
            <a:r>
              <a:rPr lang="en-US" dirty="0" err="1" smtClean="0">
                <a:ea typeface="ＭＳ Ｐゴシック" charset="0"/>
              </a:rPr>
              <a:t>temporals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Anterior and posterior recess of TV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Fourth ventricle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ＭＳ Ｐゴシック" charset="0"/>
              </a:rPr>
              <a:t>Third ventricular </a:t>
            </a:r>
            <a:r>
              <a:rPr lang="en-US" dirty="0" err="1" smtClean="0">
                <a:ea typeface="ＭＳ Ｐゴシック" charset="0"/>
              </a:rPr>
              <a:t>balloning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Hydrocephalic edema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Available space in the cavity consumed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 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Stretching and denuding of ependyma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Edema of white matter</a:t>
            </a:r>
          </a:p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en-US">
                <a:latin typeface="Tahoma" charset="0"/>
                <a:ea typeface="MS PGothic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Stasis of brain interstitial fluid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Reflux of CSF  into the periventricular area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Increase in cerebral capillary permeability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Dorsal angles of lateral ventricle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3-6 hrs 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Centrum semiovale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19-24 hrs 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Diffuse 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afterwards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Chronic HCP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Compensatory mechanisms in chronic HCP</a:t>
            </a:r>
          </a:p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Expansion of skull 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Contraction of cerebral vascular volume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White matter atropy and ventricular enlargement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Decreased rate of CSF formation.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Diversion of CSF flow to alternative pathways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Changes in cerebral 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Increased venous pressure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Delayed emptying of cerebral veins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Narrowing of cerebral arteries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Prolongation of circulation time 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Reduced cerebral blood flow 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Lowering of CMRO2</a:t>
            </a: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Reduced glucose metabolism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Clinical features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Age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Expansibility of skull bones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Type of HCP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Duration of HCP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MS PGothic" charset="0"/>
              </a:rPr>
              <a:t>Pediatric hydrocephalus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Enlargement of head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Thin and glistening scalp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Tense, bulging </a:t>
            </a:r>
            <a:r>
              <a:rPr lang="en-US" sz="2400" dirty="0" err="1" smtClean="0">
                <a:ea typeface="+mn-ea"/>
                <a:cs typeface="+mn-cs"/>
              </a:rPr>
              <a:t>fontanalles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Dilated and tortuous scalp veins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unilateral or bilateral </a:t>
            </a:r>
            <a:r>
              <a:rPr lang="en-US" sz="2400" dirty="0" err="1" smtClean="0">
                <a:ea typeface="+mn-ea"/>
                <a:cs typeface="+mn-cs"/>
              </a:rPr>
              <a:t>abducent</a:t>
            </a:r>
            <a:r>
              <a:rPr lang="en-US" sz="2400" dirty="0" smtClean="0">
                <a:ea typeface="+mn-ea"/>
                <a:cs typeface="+mn-cs"/>
              </a:rPr>
              <a:t> palsies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Cracked pot or </a:t>
            </a:r>
            <a:r>
              <a:rPr lang="en-US" sz="2400" dirty="0" err="1" smtClean="0">
                <a:ea typeface="+mn-ea"/>
                <a:cs typeface="+mn-cs"/>
              </a:rPr>
              <a:t>macewen`s</a:t>
            </a:r>
            <a:r>
              <a:rPr lang="en-US" sz="2400" dirty="0" smtClean="0">
                <a:ea typeface="+mn-ea"/>
                <a:cs typeface="+mn-cs"/>
              </a:rPr>
              <a:t> sign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Hypopituitarism</a:t>
            </a:r>
            <a:r>
              <a:rPr lang="en-US" sz="2400" dirty="0" smtClean="0">
                <a:ea typeface="+mn-ea"/>
                <a:cs typeface="+mn-cs"/>
              </a:rPr>
              <a:t>  and growth retardation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Transillumination</a:t>
            </a:r>
            <a:r>
              <a:rPr lang="en-US" sz="2400" dirty="0" smtClean="0">
                <a:ea typeface="+mn-ea"/>
                <a:cs typeface="+mn-cs"/>
              </a:rPr>
              <a:t> of skull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Adult acute HCP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Headache, nausea, vomitting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Alteration of sensorium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Visual obscurations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Perinaud`s syndrome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Progression to herniation syndromes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Adult chronic HCP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Bifrontal</a:t>
            </a:r>
            <a:r>
              <a:rPr lang="en-US" sz="2400" dirty="0" smtClean="0">
                <a:ea typeface="+mn-ea"/>
                <a:cs typeface="+mn-cs"/>
              </a:rPr>
              <a:t> generalized headache, </a:t>
            </a:r>
            <a:r>
              <a:rPr lang="en-US" sz="2400" dirty="0" err="1" smtClean="0">
                <a:ea typeface="+mn-ea"/>
                <a:cs typeface="+mn-cs"/>
              </a:rPr>
              <a:t>vomitting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Papilloedema</a:t>
            </a:r>
            <a:r>
              <a:rPr lang="en-US" sz="2400" dirty="0" smtClean="0">
                <a:ea typeface="+mn-ea"/>
                <a:cs typeface="+mn-cs"/>
              </a:rPr>
              <a:t> and secondary optic atrophy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Congnitive</a:t>
            </a:r>
            <a:r>
              <a:rPr lang="en-US" sz="2400" dirty="0" smtClean="0">
                <a:ea typeface="+mn-ea"/>
                <a:cs typeface="+mn-cs"/>
              </a:rPr>
              <a:t> deficits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Unilateral or bilateral </a:t>
            </a:r>
            <a:r>
              <a:rPr lang="en-US" sz="2400" dirty="0" err="1" smtClean="0">
                <a:ea typeface="+mn-ea"/>
                <a:cs typeface="+mn-cs"/>
              </a:rPr>
              <a:t>abducent</a:t>
            </a:r>
            <a:r>
              <a:rPr lang="en-US" sz="2400" dirty="0" smtClean="0">
                <a:ea typeface="+mn-ea"/>
                <a:cs typeface="+mn-cs"/>
              </a:rPr>
              <a:t> palsies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Upward gaze palsy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Spastic </a:t>
            </a:r>
            <a:r>
              <a:rPr lang="en-US" sz="2400" dirty="0" err="1" smtClean="0">
                <a:ea typeface="+mn-ea"/>
                <a:cs typeface="+mn-cs"/>
              </a:rPr>
              <a:t>quadriparesis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dysmetria</a:t>
            </a:r>
            <a:r>
              <a:rPr lang="en-US" sz="2400" dirty="0" smtClean="0">
                <a:ea typeface="+mn-ea"/>
                <a:cs typeface="+mn-cs"/>
              </a:rPr>
              <a:t>,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Bitemporal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hemianopia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Endocrine disturbances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Functions of CSF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Mechanical cushion to brain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Source of nutrition to brain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Excretion of metabolic waste products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Intracerebral transport medium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Control of chemical environment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  <a:cs typeface="+mn-cs"/>
              </a:rPr>
              <a:t>Autoregulation of intracranial pressure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Normal pressure hydrocephalus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ja-JP" altLang="en-US">
                <a:latin typeface="Tahoma" charset="0"/>
                <a:ea typeface="MS PGothic" charset="0"/>
              </a:rPr>
              <a:t>“</a:t>
            </a:r>
            <a:r>
              <a:rPr lang="en-US" altLang="ja-JP" sz="2400">
                <a:latin typeface="Tahoma" charset="0"/>
                <a:ea typeface="MS PGothic" charset="0"/>
              </a:rPr>
              <a:t>Hydrocephalus with normal CSF opening pressure on lumber puncture and absence of papilloedema</a:t>
            </a:r>
            <a:r>
              <a:rPr lang="ja-JP" altLang="en-US">
                <a:latin typeface="Tahoma" charset="0"/>
                <a:ea typeface="MS PGothic" charset="0"/>
              </a:rPr>
              <a:t>”</a:t>
            </a:r>
            <a:endParaRPr lang="en-US">
              <a:latin typeface="Tahoma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Intermittant</a:t>
            </a:r>
            <a:r>
              <a:rPr lang="en-US" sz="2400" dirty="0" smtClean="0">
                <a:ea typeface="+mn-ea"/>
                <a:cs typeface="+mn-cs"/>
              </a:rPr>
              <a:t> rise of CSF pressure causing ventricular dilatation.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err="1" smtClean="0">
                <a:ea typeface="+mn-ea"/>
                <a:cs typeface="+mn-cs"/>
              </a:rPr>
              <a:t>Intraventricular</a:t>
            </a:r>
            <a:r>
              <a:rPr lang="en-US" sz="2400" dirty="0" smtClean="0">
                <a:ea typeface="+mn-ea"/>
                <a:cs typeface="+mn-cs"/>
              </a:rPr>
              <a:t> pressure head is decreased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Basis of clinical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Gait  problems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Urinary incontinence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Memory problems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Arrested hydrocephalus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Definitions </a:t>
            </a: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CSF pressure has normalized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Pressure gradient between ventricles and parenchyma has been dessipated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Ventricular size remains stable or decrease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New neurological deficits do not appear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Advancing psychomotor development with age.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Pediatric NPH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Enlarged head usually in or above ninth percentile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History of delayed psychomotor development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Mild to moderate mental retardation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Glib verbal abilities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Mild spastic </a:t>
            </a:r>
            <a:r>
              <a:rPr lang="en-US" sz="2400" dirty="0" err="1" smtClean="0">
                <a:ea typeface="+mn-ea"/>
                <a:cs typeface="+mn-cs"/>
              </a:rPr>
              <a:t>paraparesis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Hydrocephalus ex vacuo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Cerebral atrophy and dilatation of sulci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Intracranial pressure is normal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Absence of periventricular edema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Absence of retrograde filling Isotope cisternography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  <a:cs typeface="+mj-cs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Thank you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Production of CSF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Choroidal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Extrachoroidal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Ependyma</a:t>
            </a:r>
          </a:p>
          <a:p>
            <a:pPr lvl="1" eaLnBrk="1" hangingPunct="1"/>
            <a:endParaRPr lang="en-US"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>
                <a:latin typeface="Tahoma" charset="0"/>
                <a:ea typeface="MS PGothic" charset="0"/>
              </a:rPr>
              <a:t>? Neighboring brain substance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Facts of interest</a:t>
            </a:r>
            <a:r>
              <a:rPr lang="en-US" sz="4000">
                <a:latin typeface="Tahoma" charset="0"/>
                <a:ea typeface="MS PGothic" charset="0"/>
              </a:rPr>
              <a:t/>
            </a:r>
            <a:br>
              <a:rPr lang="en-US" sz="4000">
                <a:latin typeface="Tahoma" charset="0"/>
                <a:ea typeface="MS PGothic" charset="0"/>
              </a:rPr>
            </a:br>
            <a:endParaRPr lang="en-US" sz="4000">
              <a:latin typeface="Tahoma" charset="0"/>
              <a:ea typeface="MS PGothic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Only </a:t>
            </a:r>
            <a:r>
              <a:rPr lang="en-US" sz="2400" dirty="0" err="1" smtClean="0">
                <a:ea typeface="+mn-ea"/>
                <a:cs typeface="+mn-cs"/>
              </a:rPr>
              <a:t>choroidal</a:t>
            </a:r>
            <a:r>
              <a:rPr lang="en-US" sz="2400" dirty="0" smtClean="0">
                <a:ea typeface="+mn-ea"/>
                <a:cs typeface="+mn-cs"/>
              </a:rPr>
              <a:t> CSF production is tightly regulated active process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CSF secretion shows diurnal variation with peak in the morning.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Factors affecting production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Vascular bed autoregulation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Intracranial pressure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Brain metabolism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Drugs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Absorption of CSF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Arachanoid granulations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Along the olfactory nerves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Extracellular spaces in brain </a:t>
            </a:r>
          </a:p>
          <a:p>
            <a:pPr eaLnBrk="1" hangingPunct="1"/>
            <a:endParaRPr lang="en-US" sz="2400">
              <a:latin typeface="Tahoma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Tahoma" charset="0"/>
                <a:ea typeface="MS PGothic" charset="0"/>
              </a:rPr>
              <a:t>Brain substance ( glial cells)</a:t>
            </a:r>
            <a:r>
              <a:rPr lang="en-US">
                <a:latin typeface="Tahoma" charset="0"/>
                <a:ea typeface="MS PGothic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Factors affecting absorption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Intracranial pressure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333</TotalTime>
  <Words>920</Words>
  <Application>Microsoft Macintosh PowerPoint</Application>
  <PresentationFormat>On-screen Show (4:3)</PresentationFormat>
  <Paragraphs>367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Textured</vt:lpstr>
      <vt:lpstr>PHYSIOLOGY OF CSF AND PATHOPHYSIOLOGY OF HYDROCEPHALUS </vt:lpstr>
      <vt:lpstr>Introduction </vt:lpstr>
      <vt:lpstr>Historical account  </vt:lpstr>
      <vt:lpstr>Functions of CSF </vt:lpstr>
      <vt:lpstr>Production of CSF </vt:lpstr>
      <vt:lpstr>Facts of interest </vt:lpstr>
      <vt:lpstr>Factors affecting production</vt:lpstr>
      <vt:lpstr>Absorption of CSF</vt:lpstr>
      <vt:lpstr>Factors affecting absorption</vt:lpstr>
      <vt:lpstr>Quantitative dynamics </vt:lpstr>
      <vt:lpstr>Techniques of CSF analysis </vt:lpstr>
      <vt:lpstr>Lumber puncture</vt:lpstr>
      <vt:lpstr>Contraindications </vt:lpstr>
      <vt:lpstr>Technique </vt:lpstr>
      <vt:lpstr>Complications </vt:lpstr>
      <vt:lpstr>Other methods </vt:lpstr>
      <vt:lpstr>Ventriculostomy</vt:lpstr>
      <vt:lpstr>Analysis </vt:lpstr>
      <vt:lpstr>Diagnostic characteristics</vt:lpstr>
      <vt:lpstr>Hydrocephalus</vt:lpstr>
      <vt:lpstr>Epidemiology </vt:lpstr>
      <vt:lpstr>Classification </vt:lpstr>
      <vt:lpstr>PowerPoint Presentation</vt:lpstr>
      <vt:lpstr>Pathogenesis </vt:lpstr>
      <vt:lpstr>Increased production</vt:lpstr>
      <vt:lpstr>Decreased absorption</vt:lpstr>
      <vt:lpstr>Increased venous pressure</vt:lpstr>
      <vt:lpstr>Pathology of hydrocephalus</vt:lpstr>
      <vt:lpstr>Acute HCP</vt:lpstr>
      <vt:lpstr>Progression </vt:lpstr>
      <vt:lpstr>Hydrocephalic edema</vt:lpstr>
      <vt:lpstr>Mechanism</vt:lpstr>
      <vt:lpstr>Progression</vt:lpstr>
      <vt:lpstr>Chronic HCP</vt:lpstr>
      <vt:lpstr>Changes in cerebral circulation</vt:lpstr>
      <vt:lpstr>Clinical features</vt:lpstr>
      <vt:lpstr>Pediatric hydrocephalus</vt:lpstr>
      <vt:lpstr>Adult acute HCP</vt:lpstr>
      <vt:lpstr>Adult chronic HCP</vt:lpstr>
      <vt:lpstr>Normal pressure hydrocephalus</vt:lpstr>
      <vt:lpstr>Pathophysiology</vt:lpstr>
      <vt:lpstr>Basis of clinical symptoms</vt:lpstr>
      <vt:lpstr>Arrested hydrocephalus</vt:lpstr>
      <vt:lpstr>Pediatric NPH</vt:lpstr>
      <vt:lpstr>Hydrocephalus ex vacuo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apple</cp:lastModifiedBy>
  <cp:revision>27</cp:revision>
  <cp:lastPrinted>1601-01-01T00:00:00Z</cp:lastPrinted>
  <dcterms:created xsi:type="dcterms:W3CDTF">1601-01-01T00:00:00Z</dcterms:created>
  <dcterms:modified xsi:type="dcterms:W3CDTF">2013-11-26T06:48:03Z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